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  <p:sldMasterId id="2147483681" r:id="rId2"/>
  </p:sldMasterIdLst>
  <p:notesMasterIdLst>
    <p:notesMasterId r:id="rId26"/>
  </p:notesMasterIdLst>
  <p:sldIdLst>
    <p:sldId id="256" r:id="rId3"/>
    <p:sldId id="258" r:id="rId4"/>
    <p:sldId id="259" r:id="rId5"/>
    <p:sldId id="260" r:id="rId6"/>
    <p:sldId id="261" r:id="rId7"/>
    <p:sldId id="304" r:id="rId8"/>
    <p:sldId id="262" r:id="rId9"/>
    <p:sldId id="305" r:id="rId10"/>
    <p:sldId id="306" r:id="rId11"/>
    <p:sldId id="313" r:id="rId12"/>
    <p:sldId id="314" r:id="rId13"/>
    <p:sldId id="315" r:id="rId14"/>
    <p:sldId id="316" r:id="rId15"/>
    <p:sldId id="317" r:id="rId16"/>
    <p:sldId id="307" r:id="rId17"/>
    <p:sldId id="308" r:id="rId18"/>
    <p:sldId id="263" r:id="rId19"/>
    <p:sldId id="264" r:id="rId20"/>
    <p:sldId id="309" r:id="rId21"/>
    <p:sldId id="310" r:id="rId22"/>
    <p:sldId id="311" r:id="rId23"/>
    <p:sldId id="312" r:id="rId24"/>
    <p:sldId id="303" r:id="rId25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27"/>
      <p:bold r:id="rId28"/>
      <p:italic r:id="rId29"/>
      <p:boldItalic r:id="rId30"/>
    </p:embeddedFont>
    <p:embeddedFont>
      <p:font typeface="Barlow Semi Condensed Medium" panose="00000606000000000000" pitchFamily="2" charset="0"/>
      <p:regular r:id="rId31"/>
      <p:bold r:id="rId32"/>
      <p:italic r:id="rId33"/>
      <p:boldItalic r:id="rId34"/>
    </p:embeddedFont>
    <p:embeddedFont>
      <p:font typeface="Fjalla One" panose="02000506040000020004" pitchFamily="2" charset="0"/>
      <p:regular r:id="rId35"/>
    </p:embeddedFont>
    <p:embeddedFont>
      <p:font typeface="Proxima Nova" panose="020B0600000101010101" charset="0"/>
      <p:regular r:id="rId36"/>
      <p:bold r:id="rId37"/>
      <p:italic r:id="rId38"/>
      <p:boldItalic r:id="rId39"/>
    </p:embeddedFont>
    <p:embeddedFont>
      <p:font typeface="Proxima Nova Semibold" panose="020B0600000101010101" charset="0"/>
      <p:regular r:id="rId40"/>
      <p:bold r:id="rId41"/>
      <p:boldItalic r:id="rId42"/>
    </p:embeddedFont>
    <p:embeddedFont>
      <p:font typeface="맑은 고딕" panose="020B0503020000020004" pitchFamily="50" charset="-127"/>
      <p:regular r:id="rId43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BA10F43-F529-455E-87C0-B305643D66F5}">
  <a:tblStyle styleId="{0BA10F43-F529-455E-87C0-B305643D66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9692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69719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4306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6246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18545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85700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5014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6477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50085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87827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8451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6" name="Google Shape;15336;g86fa6133bc_4_20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7" name="Google Shape;15337;g86fa6133bc_4_20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5474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4688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6830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5" r:id="rId5"/>
    <p:sldLayoutId id="2147483658" r:id="rId6"/>
    <p:sldLayoutId id="2147483659" r:id="rId7"/>
    <p:sldLayoutId id="2147483660" r:id="rId8"/>
    <p:sldLayoutId id="2147483661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684" name="Google Shape;1684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143712" y="1835944"/>
            <a:ext cx="4013951" cy="3307556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4100798" y="1426292"/>
            <a:ext cx="3264300" cy="25374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/>
              <a:t>stable diffusion with </a:t>
            </a:r>
            <a:r>
              <a:rPr lang="en-US" sz="5000" dirty="0" err="1"/>
              <a:t>LoRA</a:t>
            </a:r>
            <a:r>
              <a:rPr lang="en-US" sz="5000" dirty="0"/>
              <a:t> </a:t>
            </a:r>
            <a:endParaRPr sz="5000" dirty="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6535821" y="4449720"/>
            <a:ext cx="2377898" cy="6412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800" dirty="0">
                <a:latin typeface="+mj-ea"/>
                <a:ea typeface="+mj-ea"/>
              </a:rPr>
              <a:t>서성민 </a:t>
            </a:r>
            <a:r>
              <a:rPr lang="ko-KR" altLang="en-US" sz="1800" dirty="0">
                <a:solidFill>
                  <a:schemeClr val="accent1"/>
                </a:solidFill>
                <a:latin typeface="+mj-ea"/>
                <a:ea typeface="+mj-ea"/>
              </a:rPr>
              <a:t>전은지</a:t>
            </a:r>
            <a:endParaRPr sz="1800" dirty="0">
              <a:solidFill>
                <a:schemeClr val="accent1"/>
              </a:solidFill>
              <a:latin typeface="+mj-ea"/>
              <a:ea typeface="+mj-e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accent1"/>
              </a:solidFill>
              <a:latin typeface="+mj-ea"/>
              <a:ea typeface="+mj-e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" name="Google Shape;1885;p35">
            <a:extLst>
              <a:ext uri="{FF2B5EF4-FFF2-40B4-BE49-F238E27FC236}">
                <a16:creationId xmlns:a16="http://schemas.microsoft.com/office/drawing/2014/main" id="{FE0EB88E-84AA-01BC-AFFF-C698E914CEB6}"/>
              </a:ext>
            </a:extLst>
          </p:cNvPr>
          <p:cNvSpPr txBox="1">
            <a:spLocks/>
          </p:cNvSpPr>
          <p:nvPr/>
        </p:nvSpPr>
        <p:spPr>
          <a:xfrm>
            <a:off x="6535821" y="4145543"/>
            <a:ext cx="2377898" cy="6412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800" dirty="0">
                <a:latin typeface="+mj-ea"/>
                <a:ea typeface="+mj-ea"/>
              </a:rPr>
              <a:t>2023-1 CMD / AI </a:t>
            </a:r>
            <a:endParaRPr lang="ko-KR" altLang="en-US" sz="1800" dirty="0">
              <a:latin typeface="+mj-ea"/>
              <a:ea typeface="+mj-ea"/>
            </a:endParaRPr>
          </a:p>
          <a:p>
            <a:pPr>
              <a:buClr>
                <a:schemeClr val="dk1"/>
              </a:buClr>
              <a:buSzPts val="1100"/>
              <a:buFont typeface="Arial"/>
              <a:buNone/>
            </a:pPr>
            <a:endParaRPr lang="ko-KR" altLang="en-US" sz="1800" dirty="0">
              <a:latin typeface="+mj-ea"/>
              <a:ea typeface="+mj-ea"/>
            </a:endParaRPr>
          </a:p>
          <a:p>
            <a:endParaRPr lang="ko-KR" altLang="en-US" sz="18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308;p43">
            <a:extLst>
              <a:ext uri="{FF2B5EF4-FFF2-40B4-BE49-F238E27FC236}">
                <a16:creationId xmlns:a16="http://schemas.microsoft.com/office/drawing/2014/main" id="{CF231E8B-FD04-F9A1-D736-B8BD3B10D4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7782" y="416909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Train </a:t>
            </a:r>
            <a:r>
              <a:rPr lang="en" dirty="0"/>
              <a:t>image</a:t>
            </a:r>
            <a:endParaRPr dirty="0"/>
          </a:p>
        </p:txBody>
      </p:sp>
      <p:pic>
        <p:nvPicPr>
          <p:cNvPr id="11266" name="Picture 2" descr="꽃카는 언제나 스마일">
            <a:extLst>
              <a:ext uri="{FF2B5EF4-FFF2-40B4-BE49-F238E27FC236}">
                <a16:creationId xmlns:a16="http://schemas.microsoft.com/office/drawing/2014/main" id="{08AA2B36-0EC1-6AD0-D5E8-DCE1F217D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989609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636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30CD126-F1CB-DD80-027A-3809D3036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253" y="667238"/>
            <a:ext cx="6787753" cy="713385"/>
          </a:xfrm>
          <a:prstGeom prst="rect">
            <a:avLst/>
          </a:prstGeom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AE88D9DD-E912-8C58-65B9-D8662B3B6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651596"/>
            <a:ext cx="2938463" cy="293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516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7E7E22-B166-FE60-86EF-BDB8AFCC7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725" y="724363"/>
            <a:ext cx="6271106" cy="699696"/>
          </a:xfrm>
          <a:prstGeom prst="rect">
            <a:avLst/>
          </a:prstGeom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F6082BCB-5048-49D2-9F55-C71184C4F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910" y="1708548"/>
            <a:ext cx="2872978" cy="287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259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C2C368-61F0-1021-D3A2-CDAD686D2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475" y="818980"/>
            <a:ext cx="6349050" cy="669367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5C369436-B13E-4099-EB70-46F0F446E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837" y="1643062"/>
            <a:ext cx="3202781" cy="320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30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1E5EA9-764A-66F3-30F7-B3832A8FD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97" y="579867"/>
            <a:ext cx="7365206" cy="841738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B3761AA1-7B47-D47A-EBE3-D9B9F6E57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769" y="1771650"/>
            <a:ext cx="2938462" cy="293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751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301758" y="2452963"/>
            <a:ext cx="4264819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Stable diffusion</a:t>
            </a:r>
            <a:br>
              <a:rPr lang="en" sz="4700" dirty="0"/>
            </a:br>
            <a:r>
              <a:rPr lang="en" sz="4700" dirty="0"/>
              <a:t>with LoRA</a:t>
            </a:r>
            <a:br>
              <a:rPr lang="en" sz="4700" dirty="0"/>
            </a:br>
            <a:r>
              <a:rPr lang="en" sz="4700" dirty="0"/>
              <a:t>(Inpainting)</a:t>
            </a:r>
            <a:endParaRPr sz="4700" dirty="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50367" y="604075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7622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308;p43">
            <a:extLst>
              <a:ext uri="{FF2B5EF4-FFF2-40B4-BE49-F238E27FC236}">
                <a16:creationId xmlns:a16="http://schemas.microsoft.com/office/drawing/2014/main" id="{CF231E8B-FD04-F9A1-D736-B8BD3B10D4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7782" y="416909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Train </a:t>
            </a:r>
            <a:r>
              <a:rPr lang="en" dirty="0"/>
              <a:t>image</a:t>
            </a:r>
            <a:endParaRPr dirty="0"/>
          </a:p>
        </p:txBody>
      </p:sp>
      <p:pic>
        <p:nvPicPr>
          <p:cNvPr id="10244" name="Picture 4" descr="에버랜드 아기 판다 '푸바오', 4일부터 바깥 나들이｜동아일보">
            <a:extLst>
              <a:ext uri="{FF2B5EF4-FFF2-40B4-BE49-F238E27FC236}">
                <a16:creationId xmlns:a16="http://schemas.microsoft.com/office/drawing/2014/main" id="{92B6458F-A875-A02D-AF24-508D6D0056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" b="9973"/>
          <a:stretch/>
        </p:blipFill>
        <p:spPr bwMode="auto">
          <a:xfrm>
            <a:off x="2709863" y="1542156"/>
            <a:ext cx="4062412" cy="266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902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FD8CB35-159E-7C36-9B06-425387A55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24" y="1254328"/>
            <a:ext cx="3414290" cy="2459854"/>
          </a:xfrm>
          <a:prstGeom prst="rect">
            <a:avLst/>
          </a:prstGeom>
        </p:spPr>
      </p:pic>
      <p:sp>
        <p:nvSpPr>
          <p:cNvPr id="6" name="Google Shape;2308;p43">
            <a:extLst>
              <a:ext uri="{FF2B5EF4-FFF2-40B4-BE49-F238E27FC236}">
                <a16:creationId xmlns:a16="http://schemas.microsoft.com/office/drawing/2014/main" id="{076C72EE-163E-92D8-7F0B-9515DC0CE6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69618" y="4038790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</a:t>
            </a:r>
            <a:r>
              <a:rPr lang="en" dirty="0"/>
              <a:t>ase image</a:t>
            </a:r>
            <a:endParaRPr dirty="0"/>
          </a:p>
        </p:txBody>
      </p:sp>
      <p:sp>
        <p:nvSpPr>
          <p:cNvPr id="7" name="Google Shape;2308;p43">
            <a:extLst>
              <a:ext uri="{FF2B5EF4-FFF2-40B4-BE49-F238E27FC236}">
                <a16:creationId xmlns:a16="http://schemas.microsoft.com/office/drawing/2014/main" id="{1996730A-BBC5-DB30-75C0-01ED5710B227}"/>
              </a:ext>
            </a:extLst>
          </p:cNvPr>
          <p:cNvSpPr txBox="1">
            <a:spLocks/>
          </p:cNvSpPr>
          <p:nvPr/>
        </p:nvSpPr>
        <p:spPr>
          <a:xfrm>
            <a:off x="3930881" y="4077481"/>
            <a:ext cx="5496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dirty="0"/>
              <a:t>Mask image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32B7FA9-AAB5-D4E7-F11F-94AC88977B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13" r="1418"/>
          <a:stretch/>
        </p:blipFill>
        <p:spPr>
          <a:xfrm>
            <a:off x="5048700" y="1150143"/>
            <a:ext cx="2980875" cy="263547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BCCBA71-97F2-F66E-063D-952E877D2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419" y="915871"/>
            <a:ext cx="7200900" cy="577171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E1CF359B-98EA-2224-E861-E32D89E2F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850" y="1678782"/>
            <a:ext cx="3059906" cy="305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36692E-A162-2FFC-E194-009225AA1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8" y="924837"/>
            <a:ext cx="7265194" cy="280182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663ACE8A-D5E4-C724-62CD-E4BABDD1E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418" y="1605767"/>
            <a:ext cx="3024188" cy="302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612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6" name="Google Shape;1896;p37"/>
          <p:cNvGrpSpPr/>
          <p:nvPr/>
        </p:nvGrpSpPr>
        <p:grpSpPr>
          <a:xfrm>
            <a:off x="3994598" y="1510458"/>
            <a:ext cx="4430405" cy="3106404"/>
            <a:chOff x="862950" y="825025"/>
            <a:chExt cx="5862650" cy="4111175"/>
          </a:xfrm>
        </p:grpSpPr>
        <p:sp>
          <p:nvSpPr>
            <p:cNvPr id="1897" name="Google Shape;1897;p37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7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7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7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7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7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7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7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7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7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7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7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7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7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7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7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7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7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7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7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7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7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7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7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7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7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7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7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7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7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7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7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7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7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7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7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7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7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7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7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7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7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7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7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7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7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7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7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7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7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7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7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7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7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7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7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7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7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7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7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7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7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7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7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7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7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7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7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7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7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7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7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7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7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7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7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7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7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7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7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7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7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7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7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7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7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7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7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7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7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7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7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7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7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7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7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7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7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7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7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7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7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7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7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7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7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7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7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7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7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7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7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7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7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7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7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7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7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7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7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7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7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7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7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7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7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7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7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7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7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7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7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7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7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4" name="Google Shape;2114;p37"/>
          <p:cNvGrpSpPr/>
          <p:nvPr/>
        </p:nvGrpSpPr>
        <p:grpSpPr>
          <a:xfrm>
            <a:off x="731647" y="1650460"/>
            <a:ext cx="635100" cy="733490"/>
            <a:chOff x="731647" y="1650460"/>
            <a:chExt cx="635100" cy="733490"/>
          </a:xfrm>
        </p:grpSpPr>
        <p:grpSp>
          <p:nvGrpSpPr>
            <p:cNvPr id="2115" name="Google Shape;2115;p37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7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7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8" name="Google Shape;2118;p37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0" name="Google Shape;2120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1" name="Google Shape;2121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2" name="Google Shape;2122;p37"/>
          <p:cNvGrpSpPr/>
          <p:nvPr/>
        </p:nvGrpSpPr>
        <p:grpSpPr>
          <a:xfrm>
            <a:off x="731647" y="2728277"/>
            <a:ext cx="635100" cy="734984"/>
            <a:chOff x="731647" y="2728277"/>
            <a:chExt cx="635100" cy="734984"/>
          </a:xfrm>
        </p:grpSpPr>
        <p:grpSp>
          <p:nvGrpSpPr>
            <p:cNvPr id="2123" name="Google Shape;2123;p37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7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7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37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8" name="Google Shape;2128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9" name="Google Shape;2129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30" name="Google Shape;2130;p37"/>
          <p:cNvGrpSpPr/>
          <p:nvPr/>
        </p:nvGrpSpPr>
        <p:grpSpPr>
          <a:xfrm>
            <a:off x="731647" y="3806675"/>
            <a:ext cx="635100" cy="734704"/>
            <a:chOff x="731647" y="3806675"/>
            <a:chExt cx="635100" cy="734704"/>
          </a:xfrm>
        </p:grpSpPr>
        <p:grpSp>
          <p:nvGrpSpPr>
            <p:cNvPr id="2131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32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4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35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6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7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591132" y="658298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Stable diffusion</a:t>
            </a:r>
            <a:endParaRPr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2141" name="Google Shape;2141;p37"/>
          <p:cNvSpPr txBox="1">
            <a:spLocks noGrp="1"/>
          </p:cNvSpPr>
          <p:nvPr>
            <p:ph type="subTitle" idx="3"/>
          </p:nvPr>
        </p:nvSpPr>
        <p:spPr>
          <a:xfrm>
            <a:off x="1621409" y="1747161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3">
                    <a:lumMod val="25000"/>
                  </a:schemeClr>
                </a:solidFill>
              </a:rPr>
              <a:t>LoRA</a:t>
            </a:r>
            <a:endParaRPr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2143" name="Google Shape;2143;p37"/>
          <p:cNvSpPr txBox="1">
            <a:spLocks noGrp="1"/>
          </p:cNvSpPr>
          <p:nvPr>
            <p:ph type="subTitle" idx="5"/>
          </p:nvPr>
        </p:nvSpPr>
        <p:spPr>
          <a:xfrm>
            <a:off x="1628851" y="2827764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>
                    <a:lumMod val="25000"/>
                  </a:schemeClr>
                </a:solidFill>
              </a:rPr>
              <a:t>Stable diffusion with LoRA</a:t>
            </a:r>
            <a:endParaRPr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2145" name="Google Shape;2145;p37"/>
          <p:cNvSpPr txBox="1">
            <a:spLocks noGrp="1"/>
          </p:cNvSpPr>
          <p:nvPr>
            <p:ph type="subTitle" idx="7"/>
          </p:nvPr>
        </p:nvSpPr>
        <p:spPr>
          <a:xfrm>
            <a:off x="1569481" y="3932040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>
                    <a:lumMod val="25000"/>
                  </a:schemeClr>
                </a:solidFill>
              </a:rPr>
              <a:t>Inpainting version</a:t>
            </a:r>
            <a:endParaRPr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48" name="Google Shape;2148;p37"/>
          <p:cNvSpPr txBox="1">
            <a:spLocks noGrp="1"/>
          </p:cNvSpPr>
          <p:nvPr>
            <p:ph type="title" idx="13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9" name="Google Shape;2149;p37"/>
          <p:cNvSpPr txBox="1">
            <a:spLocks noGrp="1"/>
          </p:cNvSpPr>
          <p:nvPr>
            <p:ph type="title" idx="14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0" name="Google Shape;2150;p37"/>
          <p:cNvSpPr txBox="1">
            <a:spLocks noGrp="1"/>
          </p:cNvSpPr>
          <p:nvPr>
            <p:ph type="title" idx="15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9DC4D43-C270-DF49-5886-D687ABF49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31" y="950118"/>
            <a:ext cx="7750969" cy="162067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6C5CC01-75EA-1367-77F1-C35341B20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006" y="1400174"/>
            <a:ext cx="3202781" cy="320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660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0FE1A77-2996-1F87-9718-60BA14CFE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65" y="895298"/>
            <a:ext cx="7408069" cy="180516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D48B3D11-326C-A757-D26A-FEFFEA9C7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311" y="1271587"/>
            <a:ext cx="3381375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217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C114B6-888F-FF26-B638-A5E244518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44" y="845147"/>
            <a:ext cx="7658100" cy="225032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EEC9FC04-5F0C-4CA3-7C31-9DF2E6961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156" y="1528762"/>
            <a:ext cx="3138488" cy="313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598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5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55;p38">
            <a:extLst>
              <a:ext uri="{FF2B5EF4-FFF2-40B4-BE49-F238E27FC236}">
                <a16:creationId xmlns:a16="http://schemas.microsoft.com/office/drawing/2014/main" id="{CC55361A-9403-68F9-B1D7-6A5799D93F54}"/>
              </a:ext>
            </a:extLst>
          </p:cNvPr>
          <p:cNvSpPr txBox="1">
            <a:spLocks/>
          </p:cNvSpPr>
          <p:nvPr/>
        </p:nvSpPr>
        <p:spPr>
          <a:xfrm>
            <a:off x="2439590" y="2038254"/>
            <a:ext cx="4264819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4700">
                <a:solidFill>
                  <a:schemeClr val="bg1"/>
                </a:solidFill>
                <a:latin typeface="+mn-ea"/>
                <a:ea typeface="+mn-ea"/>
              </a:rPr>
              <a:t>감사합니다</a:t>
            </a:r>
            <a:endParaRPr lang="en-US" sz="47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375296" y="2374010"/>
            <a:ext cx="4264819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Stable diffusion</a:t>
            </a:r>
            <a:endParaRPr sz="4700" dirty="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F4BC4EE-0F1B-4F46-267F-AC76685B0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990" y="456468"/>
            <a:ext cx="6368020" cy="2648914"/>
          </a:xfrm>
          <a:prstGeom prst="rect">
            <a:avLst/>
          </a:prstGeom>
        </p:spPr>
      </p:pic>
      <p:sp>
        <p:nvSpPr>
          <p:cNvPr id="8" name="Google Shape;2195;p40">
            <a:extLst>
              <a:ext uri="{FF2B5EF4-FFF2-40B4-BE49-F238E27FC236}">
                <a16:creationId xmlns:a16="http://schemas.microsoft.com/office/drawing/2014/main" id="{2360C312-8323-9630-9369-752D0C7E0A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3050" y="3331557"/>
            <a:ext cx="5577900" cy="1254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+mn-ea"/>
                <a:ea typeface="+mn-ea"/>
              </a:rPr>
              <a:t>이미지에 노이즈를 주고 이를 다시 역산하여 </a:t>
            </a:r>
            <a:r>
              <a:rPr lang="ko-KR" altLang="en-US" sz="2000" b="1" dirty="0" err="1">
                <a:latin typeface="+mn-ea"/>
                <a:ea typeface="+mn-ea"/>
              </a:rPr>
              <a:t>노이즈이미지에서</a:t>
            </a:r>
            <a:r>
              <a:rPr lang="ko-KR" altLang="en-US" sz="2000" b="1" dirty="0">
                <a:latin typeface="+mn-ea"/>
                <a:ea typeface="+mn-ea"/>
              </a:rPr>
              <a:t> </a:t>
            </a:r>
            <a:r>
              <a:rPr lang="ko-KR" altLang="en-US" sz="2000" b="1" dirty="0" err="1">
                <a:latin typeface="+mn-ea"/>
                <a:ea typeface="+mn-ea"/>
              </a:rPr>
              <a:t>일반이미지를</a:t>
            </a:r>
            <a:r>
              <a:rPr lang="ko-KR" altLang="en-US" sz="2000" b="1" dirty="0">
                <a:latin typeface="+mn-ea"/>
                <a:ea typeface="+mn-ea"/>
              </a:rPr>
              <a:t> </a:t>
            </a:r>
            <a:br>
              <a:rPr lang="en-US" altLang="ko-KR" sz="2000" b="1" dirty="0">
                <a:latin typeface="+mn-ea"/>
                <a:ea typeface="+mn-ea"/>
              </a:rPr>
            </a:br>
            <a:r>
              <a:rPr lang="ko-KR" altLang="en-US" sz="2000" b="1" dirty="0">
                <a:latin typeface="+mn-ea"/>
                <a:ea typeface="+mn-ea"/>
              </a:rPr>
              <a:t>복원시키도록 학습</a:t>
            </a:r>
            <a:endParaRPr sz="2000" b="1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3" name="Google Shape;2183;p40"/>
          <p:cNvGrpSpPr/>
          <p:nvPr/>
        </p:nvGrpSpPr>
        <p:grpSpPr>
          <a:xfrm>
            <a:off x="1776161" y="4108129"/>
            <a:ext cx="175013" cy="27000"/>
            <a:chOff x="5662375" y="212375"/>
            <a:chExt cx="175013" cy="27000"/>
          </a:xfrm>
        </p:grpSpPr>
        <p:sp>
          <p:nvSpPr>
            <p:cNvPr id="2184" name="Google Shape;2184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85" name="Google Shape;2185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86" name="Google Shape;2186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187" name="Google Shape;2187;p40"/>
          <p:cNvGrpSpPr/>
          <p:nvPr/>
        </p:nvGrpSpPr>
        <p:grpSpPr>
          <a:xfrm>
            <a:off x="4441631" y="4108141"/>
            <a:ext cx="175013" cy="27000"/>
            <a:chOff x="5662375" y="212375"/>
            <a:chExt cx="175013" cy="27000"/>
          </a:xfrm>
        </p:grpSpPr>
        <p:sp>
          <p:nvSpPr>
            <p:cNvPr id="2188" name="Google Shape;2188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89" name="Google Shape;2189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90" name="Google Shape;2190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191" name="Google Shape;2191;p40"/>
          <p:cNvGrpSpPr/>
          <p:nvPr/>
        </p:nvGrpSpPr>
        <p:grpSpPr>
          <a:xfrm>
            <a:off x="7107101" y="4108129"/>
            <a:ext cx="175013" cy="27000"/>
            <a:chOff x="5662375" y="212375"/>
            <a:chExt cx="175013" cy="27000"/>
          </a:xfrm>
        </p:grpSpPr>
        <p:sp>
          <p:nvSpPr>
            <p:cNvPr id="2192" name="Google Shape;2192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93" name="Google Shape;2193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94" name="Google Shape;2194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Understanding Stable Diffusion</a:t>
            </a:r>
            <a:endParaRPr dirty="0"/>
          </a:p>
        </p:txBody>
      </p:sp>
      <p:sp>
        <p:nvSpPr>
          <p:cNvPr id="2196" name="Google Shape;2196;p40"/>
          <p:cNvSpPr txBox="1">
            <a:spLocks noGrp="1"/>
          </p:cNvSpPr>
          <p:nvPr>
            <p:ph type="subTitle" idx="1"/>
          </p:nvPr>
        </p:nvSpPr>
        <p:spPr>
          <a:xfrm>
            <a:off x="3651313" y="2628329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Mercury</a:t>
            </a:r>
            <a:endParaRPr/>
          </a:p>
        </p:txBody>
      </p:sp>
      <p:sp>
        <p:nvSpPr>
          <p:cNvPr id="2197" name="Google Shape;2197;p40"/>
          <p:cNvSpPr txBox="1">
            <a:spLocks noGrp="1"/>
          </p:cNvSpPr>
          <p:nvPr>
            <p:ph type="subTitle" idx="2"/>
          </p:nvPr>
        </p:nvSpPr>
        <p:spPr>
          <a:xfrm>
            <a:off x="981265" y="2628329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Neptune</a:t>
            </a:r>
            <a:endParaRPr/>
          </a:p>
        </p:txBody>
      </p:sp>
      <p:sp>
        <p:nvSpPr>
          <p:cNvPr id="2198" name="Google Shape;2198;p40"/>
          <p:cNvSpPr txBox="1">
            <a:spLocks noGrp="1"/>
          </p:cNvSpPr>
          <p:nvPr>
            <p:ph type="subTitle" idx="3"/>
          </p:nvPr>
        </p:nvSpPr>
        <p:spPr>
          <a:xfrm>
            <a:off x="6312217" y="2628329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Jupiter</a:t>
            </a:r>
            <a:endParaRPr/>
          </a:p>
        </p:txBody>
      </p:sp>
      <p:sp>
        <p:nvSpPr>
          <p:cNvPr id="2199" name="Google Shape;2199;p40"/>
          <p:cNvSpPr txBox="1">
            <a:spLocks noGrp="1"/>
          </p:cNvSpPr>
          <p:nvPr>
            <p:ph type="subTitle" idx="4"/>
          </p:nvPr>
        </p:nvSpPr>
        <p:spPr>
          <a:xfrm>
            <a:off x="6312217" y="3434320"/>
            <a:ext cx="17649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Unet</a:t>
            </a:r>
            <a:endParaRPr b="1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00" name="Google Shape;2200;p40"/>
          <p:cNvSpPr txBox="1">
            <a:spLocks noGrp="1"/>
          </p:cNvSpPr>
          <p:nvPr>
            <p:ph type="subTitle" idx="5"/>
          </p:nvPr>
        </p:nvSpPr>
        <p:spPr>
          <a:xfrm>
            <a:off x="918631" y="3435232"/>
            <a:ext cx="17649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Text</a:t>
            </a:r>
            <a:r>
              <a:rPr lang="ko-KR" altLang="en-US" b="1" dirty="0"/>
              <a:t> </a:t>
            </a:r>
            <a:r>
              <a:rPr lang="en-US" altLang="ko-KR" b="1" dirty="0"/>
              <a:t>Encoder</a:t>
            </a:r>
            <a:endParaRPr b="1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01" name="Google Shape;2201;p40"/>
          <p:cNvSpPr txBox="1">
            <a:spLocks noGrp="1"/>
          </p:cNvSpPr>
          <p:nvPr>
            <p:ph type="subTitle" idx="6"/>
          </p:nvPr>
        </p:nvSpPr>
        <p:spPr>
          <a:xfrm>
            <a:off x="3586181" y="3357694"/>
            <a:ext cx="17649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VAE</a:t>
            </a:r>
            <a:endParaRPr b="1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2202" name="Google Shape;2202;p40"/>
          <p:cNvGrpSpPr/>
          <p:nvPr/>
        </p:nvGrpSpPr>
        <p:grpSpPr>
          <a:xfrm>
            <a:off x="1653236" y="2122662"/>
            <a:ext cx="420796" cy="370732"/>
            <a:chOff x="-3137650" y="2067900"/>
            <a:chExt cx="291450" cy="256775"/>
          </a:xfrm>
        </p:grpSpPr>
        <p:sp>
          <p:nvSpPr>
            <p:cNvPr id="2203" name="Google Shape;2203;p40"/>
            <p:cNvSpPr/>
            <p:nvPr/>
          </p:nvSpPr>
          <p:spPr>
            <a:xfrm>
              <a:off x="-3137650" y="2067900"/>
              <a:ext cx="291450" cy="187475"/>
            </a:xfrm>
            <a:custGeom>
              <a:avLst/>
              <a:gdLst/>
              <a:ahLst/>
              <a:cxnLst/>
              <a:rect l="l" t="t" r="r" b="b"/>
              <a:pathLst>
                <a:path w="11658" h="7499" extrusionOk="0">
                  <a:moveTo>
                    <a:pt x="10618" y="694"/>
                  </a:moveTo>
                  <a:cubicBezTo>
                    <a:pt x="10838" y="694"/>
                    <a:pt x="10964" y="851"/>
                    <a:pt x="10964" y="1040"/>
                  </a:cubicBezTo>
                  <a:lnTo>
                    <a:pt x="10964" y="6522"/>
                  </a:lnTo>
                  <a:cubicBezTo>
                    <a:pt x="10964" y="6711"/>
                    <a:pt x="10838" y="6868"/>
                    <a:pt x="10618" y="6868"/>
                  </a:cubicBezTo>
                  <a:lnTo>
                    <a:pt x="1009" y="6868"/>
                  </a:lnTo>
                  <a:cubicBezTo>
                    <a:pt x="820" y="6868"/>
                    <a:pt x="662" y="6711"/>
                    <a:pt x="662" y="6522"/>
                  </a:cubicBezTo>
                  <a:lnTo>
                    <a:pt x="662" y="1040"/>
                  </a:lnTo>
                  <a:cubicBezTo>
                    <a:pt x="662" y="851"/>
                    <a:pt x="820" y="694"/>
                    <a:pt x="1009" y="694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6490"/>
                  </a:lnTo>
                  <a:cubicBezTo>
                    <a:pt x="1" y="7026"/>
                    <a:pt x="473" y="7499"/>
                    <a:pt x="1009" y="7499"/>
                  </a:cubicBezTo>
                  <a:lnTo>
                    <a:pt x="10618" y="7499"/>
                  </a:lnTo>
                  <a:cubicBezTo>
                    <a:pt x="11185" y="7499"/>
                    <a:pt x="11658" y="7026"/>
                    <a:pt x="11658" y="6490"/>
                  </a:cubicBezTo>
                  <a:lnTo>
                    <a:pt x="11658" y="1009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4" name="Google Shape;2204;p40"/>
            <p:cNvSpPr/>
            <p:nvPr/>
          </p:nvSpPr>
          <p:spPr>
            <a:xfrm>
              <a:off x="-3137650" y="2273475"/>
              <a:ext cx="291450" cy="51200"/>
            </a:xfrm>
            <a:custGeom>
              <a:avLst/>
              <a:gdLst/>
              <a:ahLst/>
              <a:cxnLst/>
              <a:rect l="l" t="t" r="r" b="b"/>
              <a:pathLst>
                <a:path w="11658" h="2048" extrusionOk="0">
                  <a:moveTo>
                    <a:pt x="10618" y="662"/>
                  </a:moveTo>
                  <a:cubicBezTo>
                    <a:pt x="10838" y="662"/>
                    <a:pt x="10964" y="819"/>
                    <a:pt x="10964" y="1008"/>
                  </a:cubicBezTo>
                  <a:cubicBezTo>
                    <a:pt x="10964" y="1197"/>
                    <a:pt x="10838" y="1355"/>
                    <a:pt x="10618" y="1355"/>
                  </a:cubicBezTo>
                  <a:lnTo>
                    <a:pt x="6050" y="1355"/>
                  </a:lnTo>
                  <a:cubicBezTo>
                    <a:pt x="6113" y="1260"/>
                    <a:pt x="6113" y="1134"/>
                    <a:pt x="6113" y="1008"/>
                  </a:cubicBezTo>
                  <a:cubicBezTo>
                    <a:pt x="6113" y="882"/>
                    <a:pt x="6050" y="788"/>
                    <a:pt x="6050" y="662"/>
                  </a:cubicBezTo>
                  <a:close/>
                  <a:moveTo>
                    <a:pt x="5105" y="662"/>
                  </a:moveTo>
                  <a:cubicBezTo>
                    <a:pt x="5294" y="662"/>
                    <a:pt x="5451" y="819"/>
                    <a:pt x="5451" y="1008"/>
                  </a:cubicBezTo>
                  <a:cubicBezTo>
                    <a:pt x="5451" y="1229"/>
                    <a:pt x="5294" y="1386"/>
                    <a:pt x="5105" y="1386"/>
                  </a:cubicBezTo>
                  <a:lnTo>
                    <a:pt x="1009" y="1386"/>
                  </a:lnTo>
                  <a:cubicBezTo>
                    <a:pt x="820" y="1355"/>
                    <a:pt x="662" y="1229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cubicBezTo>
                    <a:pt x="1" y="1575"/>
                    <a:pt x="473" y="2048"/>
                    <a:pt x="1009" y="2048"/>
                  </a:cubicBezTo>
                  <a:lnTo>
                    <a:pt x="10618" y="2048"/>
                  </a:lnTo>
                  <a:cubicBezTo>
                    <a:pt x="11185" y="2048"/>
                    <a:pt x="11658" y="1575"/>
                    <a:pt x="11658" y="1008"/>
                  </a:cubicBez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5" name="Google Shape;2205;p40"/>
            <p:cNvSpPr/>
            <p:nvPr/>
          </p:nvSpPr>
          <p:spPr>
            <a:xfrm>
              <a:off x="-3035250" y="2103000"/>
              <a:ext cx="104000" cy="118500"/>
            </a:xfrm>
            <a:custGeom>
              <a:avLst/>
              <a:gdLst/>
              <a:ahLst/>
              <a:cxnLst/>
              <a:rect l="l" t="t" r="r" b="b"/>
              <a:pathLst>
                <a:path w="4160" h="4740" extrusionOk="0">
                  <a:moveTo>
                    <a:pt x="662" y="896"/>
                  </a:moveTo>
                  <a:lnTo>
                    <a:pt x="3056" y="2346"/>
                  </a:lnTo>
                  <a:lnTo>
                    <a:pt x="662" y="3826"/>
                  </a:lnTo>
                  <a:lnTo>
                    <a:pt x="662" y="896"/>
                  </a:lnTo>
                  <a:close/>
                  <a:moveTo>
                    <a:pt x="322" y="1"/>
                  </a:moveTo>
                  <a:cubicBezTo>
                    <a:pt x="144" y="1"/>
                    <a:pt x="0" y="131"/>
                    <a:pt x="0" y="298"/>
                  </a:cubicBezTo>
                  <a:lnTo>
                    <a:pt x="0" y="4425"/>
                  </a:lnTo>
                  <a:cubicBezTo>
                    <a:pt x="0" y="4607"/>
                    <a:pt x="132" y="4740"/>
                    <a:pt x="301" y="4740"/>
                  </a:cubicBezTo>
                  <a:cubicBezTo>
                    <a:pt x="365" y="4740"/>
                    <a:pt x="435" y="4720"/>
                    <a:pt x="504" y="4677"/>
                  </a:cubicBezTo>
                  <a:lnTo>
                    <a:pt x="3939" y="2629"/>
                  </a:lnTo>
                  <a:cubicBezTo>
                    <a:pt x="4159" y="2535"/>
                    <a:pt x="4159" y="2219"/>
                    <a:pt x="3939" y="2093"/>
                  </a:cubicBezTo>
                  <a:lnTo>
                    <a:pt x="504" y="46"/>
                  </a:lnTo>
                  <a:cubicBezTo>
                    <a:pt x="443" y="15"/>
                    <a:pt x="381" y="1"/>
                    <a:pt x="3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</p:grpSp>
      <p:grpSp>
        <p:nvGrpSpPr>
          <p:cNvPr id="2212" name="Google Shape;2212;p40"/>
          <p:cNvGrpSpPr/>
          <p:nvPr/>
        </p:nvGrpSpPr>
        <p:grpSpPr>
          <a:xfrm>
            <a:off x="6984239" y="2123684"/>
            <a:ext cx="421914" cy="420759"/>
            <a:chOff x="-2571737" y="2403625"/>
            <a:chExt cx="292225" cy="291425"/>
          </a:xfrm>
        </p:grpSpPr>
        <p:sp>
          <p:nvSpPr>
            <p:cNvPr id="2213" name="Google Shape;2213;p40"/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4" name="Google Shape;2214;p40"/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5" name="Google Shape;2215;p40"/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6" name="Google Shape;2216;p40"/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7" name="Google Shape;2217;p40"/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8" name="Google Shape;2218;p40"/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9" name="Google Shape;2219;p40"/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3D182E-B8EF-DE84-E0C1-F6AF12B40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20" y="1595664"/>
            <a:ext cx="1436881" cy="161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B9965A-FF51-DFBC-D98E-A6D479B62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022" y="1358821"/>
            <a:ext cx="1585271" cy="170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534976D-73ED-7C48-6976-3BFDB93DA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0335" y="1904566"/>
            <a:ext cx="3345471" cy="110373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323190" y="2571750"/>
            <a:ext cx="4264819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LoRA</a:t>
            </a:r>
            <a:endParaRPr sz="6000" dirty="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9564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Low-Rank Adaptation(</a:t>
            </a:r>
            <a:r>
              <a:rPr lang="en-US" dirty="0" err="1"/>
              <a:t>LoRA</a:t>
            </a:r>
            <a:r>
              <a:rPr lang="en-US" dirty="0"/>
              <a:t>)</a:t>
            </a:r>
            <a:endParaRPr dirty="0"/>
          </a:p>
        </p:txBody>
      </p:sp>
      <p:pic>
        <p:nvPicPr>
          <p:cNvPr id="2050" name="Picture 2" descr="Introducing LoRA: A faster way to fine-tune Stable Diffusion - Replicate –  Replicate">
            <a:extLst>
              <a:ext uri="{FF2B5EF4-FFF2-40B4-BE49-F238E27FC236}">
                <a16:creationId xmlns:a16="http://schemas.microsoft.com/office/drawing/2014/main" id="{32AB24D1-0455-AF43-59E1-1B09B0513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" y="1228725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2195;p40">
            <a:extLst>
              <a:ext uri="{FF2B5EF4-FFF2-40B4-BE49-F238E27FC236}">
                <a16:creationId xmlns:a16="http://schemas.microsoft.com/office/drawing/2014/main" id="{7D959801-21BF-6650-AD19-F802BCE32AF1}"/>
              </a:ext>
            </a:extLst>
          </p:cNvPr>
          <p:cNvSpPr txBox="1">
            <a:spLocks/>
          </p:cNvSpPr>
          <p:nvPr/>
        </p:nvSpPr>
        <p:spPr>
          <a:xfrm>
            <a:off x="4647695" y="2194416"/>
            <a:ext cx="4096256" cy="240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altLang="ko-KR" sz="2000" b="1" dirty="0" err="1">
                <a:latin typeface="+mn-ea"/>
                <a:ea typeface="+mn-ea"/>
              </a:rPr>
              <a:t>LoRA</a:t>
            </a:r>
            <a:r>
              <a:rPr lang="ko-KR" altLang="en-US" sz="2000" b="1" dirty="0">
                <a:latin typeface="+mn-ea"/>
                <a:ea typeface="+mn-ea"/>
              </a:rPr>
              <a:t>는 </a:t>
            </a:r>
            <a:r>
              <a:rPr lang="en-US" altLang="ko-KR" sz="2000" b="1" dirty="0">
                <a:latin typeface="+mn-ea"/>
                <a:ea typeface="+mn-ea"/>
              </a:rPr>
              <a:t>Stable Diffusion</a:t>
            </a:r>
            <a:r>
              <a:rPr lang="ko-KR" altLang="en-US" sz="2000" b="1" dirty="0">
                <a:latin typeface="+mn-ea"/>
                <a:ea typeface="+mn-ea"/>
              </a:rPr>
              <a:t>의 모델로 특정 캐릭터 </a:t>
            </a:r>
            <a:r>
              <a:rPr lang="en-US" altLang="ko-KR" sz="2000" b="1" dirty="0">
                <a:latin typeface="+mn-ea"/>
                <a:ea typeface="+mn-ea"/>
              </a:rPr>
              <a:t>/ </a:t>
            </a:r>
            <a:r>
              <a:rPr lang="ko-KR" altLang="en-US" sz="2000" b="1" dirty="0">
                <a:latin typeface="+mn-ea"/>
                <a:ea typeface="+mn-ea"/>
              </a:rPr>
              <a:t>의상 </a:t>
            </a:r>
            <a:r>
              <a:rPr lang="en-US" altLang="ko-KR" sz="2000" b="1" dirty="0">
                <a:latin typeface="+mn-ea"/>
                <a:ea typeface="+mn-ea"/>
              </a:rPr>
              <a:t>/ </a:t>
            </a:r>
            <a:r>
              <a:rPr lang="ko-KR" altLang="en-US" sz="2000" b="1" dirty="0">
                <a:latin typeface="+mn-ea"/>
                <a:ea typeface="+mn-ea"/>
              </a:rPr>
              <a:t>자세 </a:t>
            </a:r>
            <a:r>
              <a:rPr lang="en-US" altLang="ko-KR" sz="2000" b="1" dirty="0">
                <a:latin typeface="+mn-ea"/>
                <a:ea typeface="+mn-ea"/>
              </a:rPr>
              <a:t>/ </a:t>
            </a:r>
            <a:r>
              <a:rPr lang="ko-KR" altLang="en-US" sz="2000" b="1" dirty="0" err="1">
                <a:latin typeface="+mn-ea"/>
                <a:ea typeface="+mn-ea"/>
              </a:rPr>
              <a:t>그림체</a:t>
            </a:r>
            <a:r>
              <a:rPr lang="ko-KR" altLang="en-US" sz="2000" b="1" dirty="0">
                <a:latin typeface="+mn-ea"/>
                <a:ea typeface="+mn-ea"/>
              </a:rPr>
              <a:t> 등을 집중적으로 학습시켜 원하는 그림을 보다 쉽게 생성할 수 있도록 </a:t>
            </a:r>
            <a:r>
              <a:rPr lang="ko-KR" altLang="en-US" sz="2000" b="1" dirty="0" err="1">
                <a:latin typeface="+mn-ea"/>
                <a:ea typeface="+mn-ea"/>
              </a:rPr>
              <a:t>도와줌</a:t>
            </a:r>
            <a:endParaRPr lang="ko-KR" altLang="en-US" sz="2000" b="1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Low-Rank Adaptation(</a:t>
            </a:r>
            <a:r>
              <a:rPr lang="en-US" dirty="0" err="1"/>
              <a:t>LoRA</a:t>
            </a:r>
            <a:r>
              <a:rPr lang="en-US" dirty="0"/>
              <a:t>)</a:t>
            </a:r>
            <a:endParaRPr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B383B6E-0C7C-72F9-3774-BBE3B6816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3" y="1700212"/>
            <a:ext cx="4002756" cy="264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0064467E-354D-96E9-21DF-040FB6733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325" y="1846032"/>
            <a:ext cx="224790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63A4A42-78D6-4AD6-7B60-8CC1C5E4A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863" y="1934138"/>
            <a:ext cx="155257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762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323190" y="2510113"/>
            <a:ext cx="4264819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Stable diffusion</a:t>
            </a:r>
            <a:br>
              <a:rPr lang="en" sz="4700" dirty="0"/>
            </a:br>
            <a:r>
              <a:rPr lang="en" sz="4700" dirty="0"/>
              <a:t>with LoRA</a:t>
            </a:r>
            <a:endParaRPr sz="4700" dirty="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1232293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113</Words>
  <Application>Microsoft Office PowerPoint</Application>
  <PresentationFormat>화면 슬라이드 쇼(16:9)</PresentationFormat>
  <Paragraphs>36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Barlow Semi Condensed</vt:lpstr>
      <vt:lpstr>Arial</vt:lpstr>
      <vt:lpstr>Proxima Nova</vt:lpstr>
      <vt:lpstr>Barlow Semi Condensed Medium</vt:lpstr>
      <vt:lpstr>Fjalla One</vt:lpstr>
      <vt:lpstr>맑은 고딕</vt:lpstr>
      <vt:lpstr>Proxima Nova Semibold</vt:lpstr>
      <vt:lpstr>Technology Consulting by Slidesgo</vt:lpstr>
      <vt:lpstr>Slidesgo Final Pages</vt:lpstr>
      <vt:lpstr>stable diffusion with LoRA </vt:lpstr>
      <vt:lpstr>Table of Contents</vt:lpstr>
      <vt:lpstr>Stable diffusion</vt:lpstr>
      <vt:lpstr>이미지에 노이즈를 주고 이를 다시 역산하여 노이즈이미지에서 일반이미지를  복원시키도록 학습</vt:lpstr>
      <vt:lpstr>Understanding Stable Diffusion</vt:lpstr>
      <vt:lpstr>LoRA</vt:lpstr>
      <vt:lpstr>Low-Rank Adaptation(LoRA)</vt:lpstr>
      <vt:lpstr>Low-Rank Adaptation(LoRA)</vt:lpstr>
      <vt:lpstr>Stable diffusion with LoRA</vt:lpstr>
      <vt:lpstr>Train image</vt:lpstr>
      <vt:lpstr>PowerPoint 프레젠테이션</vt:lpstr>
      <vt:lpstr>PowerPoint 프레젠테이션</vt:lpstr>
      <vt:lpstr>PowerPoint 프레젠테이션</vt:lpstr>
      <vt:lpstr>PowerPoint 프레젠테이션</vt:lpstr>
      <vt:lpstr>Stable diffusion with LoRA (Inpainting)</vt:lpstr>
      <vt:lpstr>Train image</vt:lpstr>
      <vt:lpstr>Base 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stable diffusion with LoRA</dc:title>
  <dc:creator>Seongmin Seo</dc:creator>
  <cp:lastModifiedBy>Seongmin Seo</cp:lastModifiedBy>
  <cp:revision>3</cp:revision>
  <dcterms:modified xsi:type="dcterms:W3CDTF">2023-06-16T01:22:02Z</dcterms:modified>
</cp:coreProperties>
</file>